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415" r:id="rId19"/>
    <p:sldId id="326" r:id="rId20"/>
    <p:sldId id="446" r:id="rId21"/>
    <p:sldId id="490" r:id="rId22"/>
    <p:sldId id="492" r:id="rId23"/>
    <p:sldId id="493" r:id="rId24"/>
    <p:sldId id="327" r:id="rId25"/>
    <p:sldId id="328" r:id="rId26"/>
    <p:sldId id="345" r:id="rId27"/>
    <p:sldId id="359" r:id="rId28"/>
    <p:sldId id="406" r:id="rId29"/>
    <p:sldId id="353" r:id="rId30"/>
    <p:sldId id="408" r:id="rId31"/>
    <p:sldId id="354" r:id="rId32"/>
    <p:sldId id="355" r:id="rId33"/>
    <p:sldId id="356" r:id="rId34"/>
    <p:sldId id="357" r:id="rId35"/>
    <p:sldId id="438" r:id="rId36"/>
    <p:sldId id="447" r:id="rId37"/>
    <p:sldId id="358" r:id="rId38"/>
    <p:sldId id="448" r:id="rId39"/>
    <p:sldId id="453" r:id="rId40"/>
    <p:sldId id="454" r:id="rId41"/>
    <p:sldId id="360" r:id="rId42"/>
    <p:sldId id="449" r:id="rId43"/>
    <p:sldId id="437" r:id="rId44"/>
    <p:sldId id="361" r:id="rId45"/>
    <p:sldId id="419" r:id="rId46"/>
    <p:sldId id="494" r:id="rId47"/>
    <p:sldId id="333" r:id="rId48"/>
    <p:sldId id="367" r:id="rId49"/>
    <p:sldId id="368" r:id="rId50"/>
    <p:sldId id="370" r:id="rId51"/>
    <p:sldId id="440" r:id="rId52"/>
    <p:sldId id="392" r:id="rId53"/>
    <p:sldId id="369" r:id="rId54"/>
    <p:sldId id="394" r:id="rId55"/>
    <p:sldId id="371" r:id="rId56"/>
    <p:sldId id="372" r:id="rId57"/>
    <p:sldId id="393" r:id="rId58"/>
    <p:sldId id="395" r:id="rId59"/>
    <p:sldId id="443" r:id="rId60"/>
    <p:sldId id="380" r:id="rId61"/>
    <p:sldId id="347" r:id="rId62"/>
    <p:sldId id="349" r:id="rId63"/>
    <p:sldId id="351" r:id="rId64"/>
    <p:sldId id="352" r:id="rId65"/>
    <p:sldId id="464" r:id="rId66"/>
    <p:sldId id="463" r:id="rId67"/>
    <p:sldId id="465" r:id="rId68"/>
    <p:sldId id="396" r:id="rId69"/>
    <p:sldId id="466" r:id="rId70"/>
    <p:sldId id="397" r:id="rId71"/>
    <p:sldId id="460" r:id="rId72"/>
    <p:sldId id="398" r:id="rId73"/>
    <p:sldId id="399" r:id="rId74"/>
    <p:sldId id="400" r:id="rId75"/>
    <p:sldId id="401" r:id="rId76"/>
    <p:sldId id="495" r:id="rId77"/>
    <p:sldId id="420" r:id="rId78"/>
    <p:sldId id="421" r:id="rId79"/>
    <p:sldId id="423" r:id="rId80"/>
    <p:sldId id="424" r:id="rId81"/>
    <p:sldId id="425" r:id="rId82"/>
    <p:sldId id="461" r:id="rId83"/>
    <p:sldId id="474" r:id="rId84"/>
    <p:sldId id="489" r:id="rId85"/>
    <p:sldId id="376" r:id="rId86"/>
    <p:sldId id="439" r:id="rId87"/>
    <p:sldId id="455" r:id="rId88"/>
    <p:sldId id="442" r:id="rId89"/>
    <p:sldId id="470" r:id="rId90"/>
    <p:sldId id="484" r:id="rId91"/>
    <p:sldId id="412" r:id="rId92"/>
    <p:sldId id="375" r:id="rId93"/>
    <p:sldId id="405" r:id="rId94"/>
    <p:sldId id="374" r:id="rId95"/>
    <p:sldId id="462" r:id="rId96"/>
    <p:sldId id="381" r:id="rId97"/>
    <p:sldId id="382" r:id="rId98"/>
    <p:sldId id="383" r:id="rId99"/>
    <p:sldId id="389" r:id="rId100"/>
    <p:sldId id="404" r:id="rId101"/>
    <p:sldId id="471" r:id="rId102"/>
    <p:sldId id="485" r:id="rId103"/>
    <p:sldId id="450" r:id="rId104"/>
    <p:sldId id="456" r:id="rId105"/>
    <p:sldId id="472" r:id="rId106"/>
    <p:sldId id="486" r:id="rId107"/>
    <p:sldId id="403" r:id="rId108"/>
    <p:sldId id="468" r:id="rId109"/>
    <p:sldId id="467" r:id="rId110"/>
    <p:sldId id="473" r:id="rId111"/>
    <p:sldId id="487" r:id="rId112"/>
    <p:sldId id="451" r:id="rId113"/>
    <p:sldId id="458" r:id="rId114"/>
    <p:sldId id="457" r:id="rId115"/>
    <p:sldId id="411" r:id="rId116"/>
    <p:sldId id="402" r:id="rId117"/>
    <p:sldId id="407" r:id="rId118"/>
    <p:sldId id="409" r:id="rId119"/>
    <p:sldId id="418" r:id="rId120"/>
    <p:sldId id="478" r:id="rId121"/>
    <p:sldId id="488" r:id="rId122"/>
    <p:sldId id="452" r:id="rId123"/>
    <p:sldId id="459" r:id="rId124"/>
    <p:sldId id="417" r:id="rId125"/>
    <p:sldId id="479" r:id="rId126"/>
    <p:sldId id="444" r:id="rId127"/>
    <p:sldId id="280" r:id="rId1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p:restoredTop sz="76620"/>
  </p:normalViewPr>
  <p:slideViewPr>
    <p:cSldViewPr snapToGrid="0" snapToObjects="1">
      <p:cViewPr varScale="1">
        <p:scale>
          <a:sx n="51" d="100"/>
          <a:sy n="51" d="100"/>
        </p:scale>
        <p:origin x="304" y="392"/>
      </p:cViewPr>
      <p:guideLst/>
    </p:cSldViewPr>
  </p:slideViewPr>
  <p:outlineViewPr>
    <p:cViewPr>
      <p:scale>
        <a:sx n="33" d="100"/>
        <a:sy n="33" d="100"/>
      </p:scale>
      <p:origin x="0" y="-21608"/>
    </p:cViewPr>
  </p:outlin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v2 workshop</a:t>
            </a:r>
          </a:p>
          <a:p>
            <a:pPr marL="285750" indent="-285750">
              <a:buSzPct val="100000"/>
              <a:buFont typeface="Arial" panose="020B0604020202020204" pitchFamily="34" charset="0"/>
              <a:buChar char="•"/>
              <a:defRPr sz="1400"/>
            </a:pPr>
            <a:r>
              <a:rPr lang="en-US" sz="2400" dirty="0"/>
              <a:t>They should be used with the Sentinel for Terraform v2 Instruqt track: https://instruqt.com/hashicorp/tracks/sentinel-for-terraform-v2</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3.</a:t>
            </a:r>
          </a:p>
        </p:txBody>
      </p:sp>
    </p:spTree>
    <p:extLst>
      <p:ext uri="{BB962C8B-B14F-4D97-AF65-F5344CB8AC3E}">
        <p14:creationId xmlns:p14="http://schemas.microsoft.com/office/powerpoint/2010/main" val="3134099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7718315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 0.12 data structures.</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1320094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also includes TRUE/FALSE lines with line numbers, indicating whether rules and boolean expressions they evaluate were TRUE or FALSE. But this information is not really useful to people who violate the policies.</a:t>
            </a:r>
          </a:p>
        </p:txBody>
      </p:sp>
    </p:spTree>
    <p:extLst>
      <p:ext uri="{BB962C8B-B14F-4D97-AF65-F5344CB8AC3E}">
        <p14:creationId xmlns:p14="http://schemas.microsoft.com/office/powerpoint/2010/main" val="23981478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3186692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 0.12's internal data structures.</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version of the workshop, we are giving the link to the third-generation Sentinel policies that use the new v2 imports.</a:t>
            </a:r>
          </a:p>
          <a:p>
            <a:pPr marL="342900" indent="-342900">
              <a:buFont typeface="Arial" panose="020B0604020202020204" pitchFamily="34" charset="0"/>
              <a:buChar char="•"/>
            </a:pPr>
            <a:r>
              <a:rPr lang="en-US" dirty="0"/>
              <a:t>However, since there are not yet as many third-generation policies as second-generation policies, you might want to look at those too to get ideas about how Sentinel can be used.  See </a:t>
            </a:r>
            <a:r>
              <a:rPr lang="en-US" dirty="0">
                <a:hlinkClick r:id="rId3"/>
              </a:rPr>
              <a:t>https://github.com/hashicorp/terraform-guides/tree/master/governance/second-generation</a:t>
            </a:r>
            <a:r>
              <a:rPr lang="en-US" dirty="0"/>
              <a:t>.</a:t>
            </a:r>
          </a:p>
          <a:p>
            <a:pPr marL="342900" indent="-342900">
              <a:buFont typeface="Arial" panose="020B0604020202020204" pitchFamily="34" charset="0"/>
              <a:buChar char="•"/>
            </a:pPr>
            <a:r>
              <a:rPr lang="en-US" dirty="0"/>
              <a:t>Also, the Writing and Testing Sentinel Policies for Terraform guide needs to be updated to use the v2 Sentinel imports and third-generation functions.</a:t>
            </a:r>
          </a:p>
        </p:txBody>
      </p:sp>
    </p:spTree>
    <p:extLst>
      <p:ext uri="{BB962C8B-B14F-4D97-AF65-F5344CB8AC3E}">
        <p14:creationId xmlns:p14="http://schemas.microsoft.com/office/powerpoint/2010/main" val="416256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601050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139594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in the near future, </a:t>
            </a:r>
            <a:r>
              <a:rPr lang="en-US" b="0" dirty="0">
                <a:latin typeface="Courier" pitchFamily="2" charset="0"/>
              </a:rPr>
              <a:t>types.type_of(undefined)</a:t>
            </a:r>
            <a:r>
              <a:rPr lang="en-US" b="0" dirty="0"/>
              <a:t> will give </a:t>
            </a:r>
            <a:r>
              <a:rPr lang="en-US" b="0" dirty="0">
                <a:latin typeface="Courier" pitchFamily="2" charset="0"/>
              </a:rPr>
              <a:t>undefined</a:t>
            </a:r>
            <a:r>
              <a:rPr lang="en-US" b="0" dirty="0"/>
              <a:t> instead of </a:t>
            </a:r>
            <a:r>
              <a:rPr lang="en-US" b="0" dirty="0">
                <a:latin typeface="Courier" pitchFamily="2" charset="0"/>
              </a:rPr>
              <a:t>map</a:t>
            </a:r>
            <a:r>
              <a:rPr lang="en-US" b="0" dirty="0"/>
              <a:t>, making </a:t>
            </a:r>
            <a:r>
              <a:rPr lang="en-US" b="0" dirty="0">
                <a:latin typeface="Courier" pitchFamily="2" charset="0"/>
              </a:rPr>
              <a:t>undefined</a:t>
            </a:r>
            <a:r>
              <a:rPr lang="en-US" b="0" dirty="0"/>
              <a:t> a type too.</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and will soon be usable within TFC and TFE.</a:t>
            </a:r>
          </a:p>
        </p:txBody>
      </p:sp>
    </p:spTree>
    <p:extLst>
      <p:ext uri="{BB962C8B-B14F-4D97-AF65-F5344CB8AC3E}">
        <p14:creationId xmlns:p14="http://schemas.microsoft.com/office/powerpoint/2010/main" val="192143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older v1 version of the presentation is </a:t>
            </a:r>
            <a:r>
              <a:rPr lang="en-US" dirty="0">
                <a:hlinkClick r:id="rId3"/>
              </a:rPr>
              <a:t>https://github.com/hashicorp/field-workshops-terraform/blob/master/docs/slides/multi-cloud/sentinel-for-terraform/Sentinel-for-Terraform-v1.pptx</a:t>
            </a:r>
            <a:r>
              <a:rPr lang="en-US" dirty="0"/>
              <a:t>.</a:t>
            </a:r>
          </a:p>
          <a:p>
            <a:pPr marL="342900" indent="-342900">
              <a:buFont typeface="Arial" panose="020B0604020202020204" pitchFamily="34" charset="0"/>
              <a:buChar char="•"/>
            </a:pPr>
            <a:r>
              <a:rPr lang="en-US" dirty="0"/>
              <a:t>This presentation is the v2 version of the slides.</a:t>
            </a:r>
          </a:p>
          <a:p>
            <a:pPr marL="342900" indent="-342900">
              <a:buFont typeface="Arial" panose="020B0604020202020204" pitchFamily="34" charset="0"/>
              <a:buChar char="•"/>
            </a:pPr>
            <a:r>
              <a:rPr lang="en-US" dirty="0"/>
              <a:t>The v1 version of the Instruqt track is </a:t>
            </a:r>
            <a:r>
              <a:rPr lang="en-US" dirty="0">
                <a:hlinkClick r:id="rId4"/>
              </a:rPr>
              <a:t>https://play.instruqt.com/hashicorp/tracks/sentinel-for-terraform-v1</a:t>
            </a:r>
            <a:endParaRPr lang="en-US" dirty="0"/>
          </a:p>
          <a:p>
            <a:pPr marL="342900" indent="-342900">
              <a:buFont typeface="Arial" panose="020B0604020202020204" pitchFamily="34" charset="0"/>
              <a:buChar char="•"/>
            </a:pPr>
            <a:r>
              <a:rPr lang="en-US" dirty="0"/>
              <a:t>The v2 version of the Instruqt </a:t>
            </a:r>
            <a:r>
              <a:rPr lang="en-US" dirty="0">
                <a:solidFill>
                  <a:schemeClr val="accent2"/>
                </a:solidFill>
              </a:rPr>
              <a:t>track</a:t>
            </a:r>
            <a:r>
              <a:rPr lang="en-US" dirty="0"/>
              <a:t> is </a:t>
            </a:r>
            <a:r>
              <a:rPr lang="en-US" dirty="0">
                <a:hlinkClick r:id="rId5"/>
              </a:rPr>
              <a:t>https://play.instruqt.com/hashicorp/tracks/sentinel-for-terraform-v2</a:t>
            </a:r>
            <a:endParaRPr lang="en-US" b="0" u="sng" dirty="0">
              <a:solidFill>
                <a:schemeClr val="accent2"/>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679912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3171961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the original v1 versions of the tfplan, tfconfig, and tfstate imports, the new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p:txBody>
      </p:sp>
    </p:spTree>
    <p:extLst>
      <p:ext uri="{BB962C8B-B14F-4D97-AF65-F5344CB8AC3E}">
        <p14:creationId xmlns:p14="http://schemas.microsoft.com/office/powerpoint/2010/main" val="24689426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2428227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1594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being created or updated. We ignore resources that are being read or destroyed.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099832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1732394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Modules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fail.json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40007302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2.</a:t>
            </a:r>
          </a:p>
        </p:txBody>
      </p:sp>
    </p:spTree>
    <p:extLst>
      <p:ext uri="{BB962C8B-B14F-4D97-AF65-F5344CB8AC3E}">
        <p14:creationId xmlns:p14="http://schemas.microsoft.com/office/powerpoint/2010/main" val="38720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39943551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08.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2.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19.xml"/><Relationship Id="rId1" Type="http://schemas.openxmlformats.org/officeDocument/2006/relationships/slideLayout" Target="../slideLayouts/slideLayout26.xml"/><Relationship Id="rId5" Type="http://schemas.openxmlformats.org/officeDocument/2006/relationships/hyperlink" Target="https://github.com/hashicorp/terraform-guides/tree/master/governance/second-generation/cloud-agnostic/http-examples" TargetMode="External"/><Relationship Id="rId4" Type="http://schemas.openxmlformats.org/officeDocument/2006/relationships/hyperlink" Target="https://docs.hashicorp.com/sentinel/language/parameter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rberlind/sentinel-training-solution/tree/v2/sentinel-policies" TargetMode="External"/><Relationship Id="rId2" Type="http://schemas.openxmlformats.org/officeDocument/2006/relationships/notesSlide" Target="../notesSlides/notesSlide126.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third-generation" TargetMode="External"/><Relationship Id="rId4" Type="http://schemas.openxmlformats.org/officeDocument/2006/relationships/hyperlink" Target="https://www.terraform.io/docs/cloud/sentinel/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lay.instruqt.com/hashicorp/tracks/sentinel-for-terraform-v2" TargetMode="Externa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docs.hashicorp.com/sentinel/extending/modules"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(v2)</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this challenge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a:t>
            </a:r>
          </a:p>
        </p:txBody>
      </p:sp>
    </p:spTree>
    <p:extLst>
      <p:ext uri="{BB962C8B-B14F-4D97-AF65-F5344CB8AC3E}">
        <p14:creationId xmlns:p14="http://schemas.microsoft.com/office/powerpoint/2010/main" val="413215358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this challenge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only supports the HTTP GET operation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1-5 and the Extra Credit challenge here:</a:t>
            </a:r>
          </a:p>
          <a:p>
            <a:pPr lvl="1"/>
            <a:r>
              <a:rPr lang="en-US" sz="4000" dirty="0">
                <a:hlinkClick r:id="rId3"/>
              </a:rPr>
              <a:t>https://github.com/rberlind/sentinel-training-solution/tree/v2/sentinel-policies</a:t>
            </a:r>
            <a:endParaRPr lang="en-US" sz="4000" dirty="0"/>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The </a:t>
            </a:r>
            <a:r>
              <a:rPr lang="en-US" b="1" dirty="0"/>
              <a:t>tfplan/v2</a:t>
            </a:r>
            <a:r>
              <a:rPr lang="en-US" dirty="0"/>
              <a:t> gives data generated from Terraform plans.</a:t>
            </a:r>
          </a:p>
          <a:p>
            <a:pPr lvl="1"/>
            <a:r>
              <a:rPr lang="en-US" dirty="0">
                <a:hlinkClick r:id="rId3"/>
              </a:rPr>
              <a:t>https://www.terraform.io/docs/cloud/sentinel/import/tfplan-v2.html</a:t>
            </a:r>
            <a:r>
              <a:rPr lang="en-US" dirty="0"/>
              <a:t> </a:t>
            </a:r>
          </a:p>
          <a:p>
            <a:r>
              <a:rPr lang="en-US" dirty="0"/>
              <a:t>The </a:t>
            </a:r>
            <a:r>
              <a:rPr lang="en-US" b="1" dirty="0"/>
              <a:t>tfconfig/v2</a:t>
            </a:r>
            <a:r>
              <a:rPr lang="en-US" dirty="0"/>
              <a:t> import gives data about the Terraform configuration.</a:t>
            </a:r>
          </a:p>
          <a:p>
            <a:pPr lvl="1"/>
            <a:r>
              <a:rPr lang="en-US" dirty="0">
                <a:hlinkClick r:id="rId4"/>
              </a:rPr>
              <a:t>https://www.terraform.io/docs/cloud/sentinel/import/tfconfig-v2.html</a:t>
            </a:r>
            <a:r>
              <a:rPr lang="en-US" dirty="0"/>
              <a:t> </a:t>
            </a:r>
          </a:p>
          <a:p>
            <a:r>
              <a:rPr lang="en-US" dirty="0"/>
              <a:t>The </a:t>
            </a:r>
            <a:r>
              <a:rPr lang="en-US" b="1" dirty="0"/>
              <a:t>tfstate/v2</a:t>
            </a:r>
            <a:r>
              <a:rPr lang="en-US" dirty="0"/>
              <a:t> import gives data about the current state of a workspace. </a:t>
            </a:r>
          </a:p>
          <a:p>
            <a:pPr lvl="1"/>
            <a:r>
              <a:rPr lang="en-US" dirty="0">
                <a:hlinkClick r:id="rId5"/>
              </a:rPr>
              <a:t>https://www.terraform.io/docs/cloud/sentinel/import/tfstate-v2.html</a:t>
            </a:r>
            <a:endParaRPr lang="en-US" dirty="0"/>
          </a:p>
          <a:p>
            <a:r>
              <a:rPr lang="en-US" dirty="0"/>
              <a:t>The </a:t>
            </a:r>
            <a:r>
              <a:rPr lang="en-US" b="1" dirty="0"/>
              <a:t>tfrun</a:t>
            </a:r>
            <a:r>
              <a:rPr lang="en-US" dirty="0"/>
              <a:t> import provides metadata for Terraform runs and their workspaces as well as cost estimate data.</a:t>
            </a:r>
          </a:p>
          <a:p>
            <a:pPr lvl="1"/>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Cloud Sentinel Docs:</a:t>
            </a:r>
          </a:p>
          <a:p>
            <a:pPr lvl="1"/>
            <a:r>
              <a:rPr lang="en-US" u="sng" dirty="0">
                <a:hlinkClick r:id="rId4"/>
              </a:rPr>
              <a:t>https://www.terraform.io/docs/cloud/sentinel/index.html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https://github.com/hashicorp/terraform-guides/tree/master/governance/third-generation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lnSpcReduction="10000"/>
          </a:bodyPr>
          <a:lstStyle/>
          <a:p>
            <a:r>
              <a:rPr lang="en-US" dirty="0"/>
              <a:t>Sentinel in Terraform Cloud (TFC) and Terraform Enterprise (TFE)</a:t>
            </a:r>
          </a:p>
          <a:p>
            <a:r>
              <a:rPr lang="en-US" dirty="0"/>
              <a:t>Lab Challenge 1: Using the Sentinel CLI</a:t>
            </a:r>
          </a:p>
          <a:p>
            <a:r>
              <a:rPr lang="en-US" dirty="0"/>
              <a:t>The Sentinel Language</a:t>
            </a:r>
          </a:p>
          <a:p>
            <a:r>
              <a:rPr lang="en-US" dirty="0"/>
              <a:t>Lab Challenge 2: Applying and Testing a Policy with the CLI</a:t>
            </a:r>
          </a:p>
          <a:p>
            <a:r>
              <a:rPr lang="en-US" dirty="0"/>
              <a:t>Writing Sentinel Policies and Testing them with the Sentinel CLI</a:t>
            </a:r>
          </a:p>
          <a:p>
            <a:r>
              <a:rPr lang="en-US" dirty="0"/>
              <a:t>Lab Challenges 3-4: Write and Test Your First Policies</a:t>
            </a:r>
          </a:p>
          <a:p>
            <a:r>
              <a:rPr lang="en-US" dirty="0"/>
              <a:t>Using Sentinel in Terraform Cloud</a:t>
            </a:r>
          </a:p>
          <a:p>
            <a:r>
              <a:rPr lang="en-US" dirty="0"/>
              <a:t>Lab Challenges 5-7: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t>On the previous slide, we gave the link to the third-generation Sentinel policies that use the new v2 imports.</a:t>
            </a:r>
          </a:p>
          <a:p>
            <a:r>
              <a:rPr lang="en-US" dirty="0"/>
              <a:t>However, you might also want to look at the second-generation policies to get ideas about how Sentinel can be used.</a:t>
            </a:r>
          </a:p>
          <a:p>
            <a:pPr lvl="1"/>
            <a:r>
              <a:rPr lang="en-US" dirty="0">
                <a:hlinkClick r:id="rId3"/>
              </a:rPr>
              <a:t>https://github.com/hashicorp/terraform-guides/tree/master/governance/second-generation</a:t>
            </a:r>
            <a:r>
              <a:rPr lang="en-US" dirty="0"/>
              <a:t>.</a:t>
            </a:r>
          </a:p>
          <a:p>
            <a:r>
              <a:rPr lang="en-US" dirty="0"/>
              <a:t>The "Writing and Testing Sentinel Policies for Terraform" guide needs to be updated to use the v2 Sentinel imports.</a:t>
            </a:r>
          </a:p>
          <a:p>
            <a:pPr lvl="1"/>
            <a:r>
              <a:rPr lang="en-US" dirty="0"/>
              <a:t>But it still contains useful advice about writing and testing Sentinel policies.</a:t>
            </a:r>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10290539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https://play.instruqt.com/hashicorp/tracks/sentinel-for-terraform-v2</a:t>
            </a:r>
            <a:endParaRPr lang="en-US" sz="4400" dirty="0"/>
          </a:p>
          <a:p>
            <a:r>
              <a:rPr lang="en-US" sz="4400" dirty="0"/>
              <a:t>In the first challenge,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a:t>
            </a:r>
            <a:r>
              <a:rPr lang="en-US" b="1" dirty="0"/>
              <a:t>main</a:t>
            </a:r>
            <a:r>
              <a:rPr lang="en-US" dirty="0"/>
              <a:t>.</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normAutofit/>
          </a:bodyPr>
          <a:lstStyle/>
          <a:p>
            <a:r>
              <a:rPr lang="en-US" dirty="0"/>
              <a:t>There are two versions of the Sentinel for Terraform workshop:</a:t>
            </a:r>
          </a:p>
          <a:p>
            <a:pPr lvl="1"/>
            <a:r>
              <a:rPr lang="en-US" dirty="0"/>
              <a:t>An older version, </a:t>
            </a:r>
            <a:r>
              <a:rPr lang="en-US" b="1" dirty="0"/>
              <a:t>v1</a:t>
            </a:r>
            <a:r>
              <a:rPr lang="en-US" dirty="0"/>
              <a:t>, uses the older v1 versions of the Terraform Sentinel imports tfplan, tfstate, and tfconfig, which can be used with both Terraform 0.11 and 0.12.</a:t>
            </a:r>
          </a:p>
          <a:p>
            <a:pPr lvl="1"/>
            <a:r>
              <a:rPr lang="en-US" dirty="0"/>
              <a:t>This newer version, </a:t>
            </a:r>
            <a:r>
              <a:rPr lang="en-US" b="1" dirty="0"/>
              <a:t>v2</a:t>
            </a:r>
            <a:r>
              <a:rPr lang="en-US" dirty="0"/>
              <a:t>, uses the v2 versions of those imports, tfplan/v2, tfstate/v2, and tfconfig/v2, which can only be used with Terraform 0.12 and higher. It also uses </a:t>
            </a:r>
            <a:r>
              <a:rPr lang="en-US" dirty="0">
                <a:hlinkClick r:id="rId3"/>
              </a:rPr>
              <a:t>Sentinel Modules</a:t>
            </a:r>
            <a:r>
              <a:rPr lang="en-US" dirty="0"/>
              <a:t>.</a:t>
            </a:r>
          </a:p>
          <a:p>
            <a:r>
              <a:rPr lang="en-US" dirty="0"/>
              <a:t>Use the v1 versions of the slides and </a:t>
            </a:r>
            <a:r>
              <a:rPr lang="en-US" dirty="0">
                <a:hlinkClick r:id="rId4"/>
              </a:rPr>
              <a:t>Instruqt track</a:t>
            </a:r>
            <a:r>
              <a:rPr lang="en-US" dirty="0"/>
              <a:t> if you are still using Terraform 0.11 or are not yet ready to adopt the new v2 imports.</a:t>
            </a:r>
          </a:p>
          <a:p>
            <a:r>
              <a:rPr lang="en-US" dirty="0"/>
              <a:t>Otherwise, use the v2 versions of the slides and </a:t>
            </a:r>
            <a:r>
              <a:rPr lang="en-US" dirty="0">
                <a:hlinkClick r:id="rId5"/>
              </a:rPr>
              <a:t>Instruqt track</a:t>
            </a:r>
            <a:r>
              <a:rPr lang="en-US" dirty="0"/>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dirty="0"/>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a:t>
            </a:r>
            <a:r>
              <a:rPr lang="en-US" dirty="0"/>
              <a:t>		#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by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422808372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print(v, "was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"has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the v2 tfplan import with the alias "tfplan"</a:t>
            </a:r>
          </a:p>
          <a:p>
            <a:pPr marL="0" indent="0">
              <a:buNone/>
            </a:pPr>
            <a:r>
              <a:rPr lang="en-US" dirty="0">
                <a:solidFill>
                  <a:srgbClr val="FF0000"/>
                </a:solidFill>
                <a:latin typeface="Courier" pitchFamily="2" charset="0"/>
              </a:rPr>
              <a:t>import "tfplan/v2" as tfplan</a:t>
            </a:r>
          </a:p>
          <a:p>
            <a:pPr marL="0" indent="0">
              <a:buNone/>
            </a:pPr>
            <a:endParaRPr lang="en-US" dirty="0">
              <a:solidFill>
                <a:srgbClr val="FF0000"/>
              </a:solidFill>
              <a:latin typeface="Courier" pitchFamily="2" charset="0"/>
            </a:endParaRPr>
          </a:p>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a:t>
            </a:r>
          </a:p>
          <a:p>
            <a:pPr marL="0" indent="0">
              <a:buNone/>
            </a:pPr>
            <a:r>
              <a:rPr lang="en-US" dirty="0">
                <a:solidFill>
                  <a:srgbClr val="FF0000"/>
                </a:solidFill>
                <a:latin typeface="Courier" pitchFamily="2" charset="0"/>
              </a:rPr>
              <a:t>  plan.filter_attribute_not_in_list(allEC2Instances, "instance_type", allowed_types)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rgbClr val="FF0000"/>
                </a:solidFill>
                <a:latin typeface="Courier" pitchFamily="2" charset="0"/>
              </a:rPr>
              <a:t>violations = length(violatingEC2Instances)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333103073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a:t>
            </a:r>
          </a:p>
          <a:p>
            <a:r>
              <a:rPr lang="en-US" dirty="0">
                <a:solidFill>
                  <a:schemeClr val="bg1"/>
                </a:solidFill>
              </a:rPr>
              <a:t>There are other find and filter functions in the above modules.</a:t>
            </a:r>
          </a:p>
          <a:p>
            <a:r>
              <a:rPr lang="en-US" dirty="0">
                <a:solidFill>
                  <a:schemeClr val="bg1"/>
                </a:solidFill>
              </a:rPr>
              <a:t>The filter functions print all violations that they detect.</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92500" lnSpcReduction="1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85000" lnSpcReduction="20000"/>
          </a:bodyPr>
          <a:lstStyle/>
          <a:p>
            <a:pPr marL="0" indent="0">
              <a:buNone/>
            </a:pPr>
            <a:r>
              <a:rPr lang="en-US" dirty="0">
                <a:solidFill>
                  <a:srgbClr val="FF0000"/>
                </a:solidFill>
                <a:latin typeface="Courier" pitchFamily="2" charset="0"/>
              </a:rPr>
              <a:t>filter_attribute_not_in_list = func(resources, attr, allowed)</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evaluate_attribute(rc.change.after,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chemeClr val="bg1"/>
                </a:solidFill>
                <a:latin typeface="Courier" pitchFamily="2" charset="0"/>
              </a:rPr>
              <a:t>      print(address, "has", attr, v,</a:t>
            </a:r>
          </a:p>
          <a:p>
            <a:pPr marL="0" indent="0">
              <a:buNone/>
            </a:pPr>
            <a:r>
              <a:rPr lang="en-US" dirty="0">
                <a:solidFill>
                  <a:schemeClr val="bg1"/>
                </a:solidFill>
                <a:latin typeface="Courier" pitchFamily="2" charset="0"/>
              </a:rPr>
              <a:t>		"that is not in the allowed list", allowed)</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return violators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33511663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evaluate_attribute Function</a:t>
            </a:r>
          </a:p>
        </p:txBody>
      </p:sp>
    </p:spTree>
    <p:extLst>
      <p:ext uri="{BB962C8B-B14F-4D97-AF65-F5344CB8AC3E}">
        <p14:creationId xmlns:p14="http://schemas.microsoft.com/office/powerpoint/2010/main" val="377337730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(arguments and exported attributes) of existing and new resources based on information from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pass.json</a:t>
            </a:r>
            <a:r>
              <a:rPr lang="en-US" dirty="0"/>
              <a:t> and </a:t>
            </a:r>
            <a:r>
              <a:rPr lang="en-US" b="1" dirty="0"/>
              <a:t>fail.json</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  "modules": {</a:t>
            </a:r>
          </a:p>
          <a:p>
            <a:pPr marL="22225" indent="0">
              <a:lnSpc>
                <a:spcPct val="90000"/>
              </a:lnSpc>
              <a:buNone/>
            </a:pPr>
            <a:r>
              <a:rPr lang="en-US" sz="3800" dirty="0">
                <a:latin typeface="Courier" pitchFamily="2" charset="0"/>
              </a:rPr>
              <a:t>    "tfplan-functions": {</a:t>
            </a:r>
          </a:p>
          <a:p>
            <a:pPr marL="22225" indent="0">
              <a:lnSpc>
                <a:spcPct val="90000"/>
              </a:lnSpc>
              <a:buNone/>
            </a:pPr>
            <a:r>
              <a:rPr lang="en-US" sz="3800" dirty="0">
                <a:latin typeface="Courier" pitchFamily="2" charset="0"/>
              </a:rPr>
              <a:t>      "path": "../../../common-functions/tfplan-functions.sentinel"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"mock": {</a:t>
            </a:r>
          </a:p>
          <a:p>
            <a:pPr marL="22225" indent="0">
              <a:lnSpc>
                <a:spcPct val="90000"/>
              </a:lnSpc>
              <a:buNone/>
            </a:pPr>
            <a:r>
              <a:rPr lang="en-US" sz="3800" dirty="0">
                <a:latin typeface="Courier" pitchFamily="2" charset="0"/>
              </a:rPr>
              <a:t>    "tfplan/v2":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"test": {</a:t>
            </a:r>
          </a:p>
          <a:p>
            <a:pPr marL="22225" indent="0">
              <a:lnSpc>
                <a:spcPct val="90000"/>
              </a:lnSpc>
              <a:buNone/>
            </a:pPr>
            <a:r>
              <a:rPr lang="en-US" sz="3800" dirty="0">
                <a:latin typeface="Courier" pitchFamily="2" charset="0"/>
              </a:rPr>
              <a:t>    "main":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pass.json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pPr marL="22225" indent="0">
              <a:buNone/>
            </a:pPr>
            <a:r>
              <a:rPr lang="en-US" sz="4100" dirty="0">
                <a:latin typeface="Courier" pitchFamily="2" charset="0"/>
              </a:rPr>
              <a:t>{</a:t>
            </a:r>
          </a:p>
          <a:p>
            <a:pPr marL="22225" indent="0">
              <a:buNone/>
            </a:pPr>
            <a:r>
              <a:rPr lang="en-US" sz="4100" dirty="0">
                <a:latin typeface="Courier" pitchFamily="2" charset="0"/>
              </a:rPr>
              <a:t>  "modules": {</a:t>
            </a:r>
          </a:p>
          <a:p>
            <a:pPr marL="22225" indent="0">
              <a:buNone/>
            </a:pPr>
            <a:r>
              <a:rPr lang="en-US" sz="4100" dirty="0">
                <a:latin typeface="Courier" pitchFamily="2" charset="0"/>
              </a:rPr>
              <a:t>    "tfplan-functions": {</a:t>
            </a:r>
          </a:p>
          <a:p>
            <a:pPr marL="22225" indent="0">
              <a:buNone/>
            </a:pPr>
            <a:r>
              <a:rPr lang="en-US" sz="4100" dirty="0">
                <a:latin typeface="Courier" pitchFamily="2" charset="0"/>
              </a:rPr>
              <a:t>      "path": "../../../common-functions/tfplan-functions.sentinel"</a:t>
            </a:r>
          </a:p>
          <a:p>
            <a:pPr marL="22225" indent="0">
              <a:buNone/>
            </a:pPr>
            <a:r>
              <a:rPr lang="en-US" sz="4100" dirty="0">
                <a:latin typeface="Courier" pitchFamily="2" charset="0"/>
              </a:rPr>
              <a:t>    }</a:t>
            </a:r>
          </a:p>
          <a:p>
            <a:pPr marL="22225" indent="0">
              <a:buNone/>
            </a:pPr>
            <a:r>
              <a:rPr lang="en-US" sz="4100" dirty="0">
                <a:latin typeface="Courier" pitchFamily="2" charset="0"/>
              </a:rPr>
              <a:t>  },</a:t>
            </a:r>
          </a:p>
          <a:p>
            <a:pPr marL="22225" indent="0">
              <a:buNone/>
            </a:pPr>
            <a:r>
              <a:rPr lang="en-US" sz="4100" dirty="0">
                <a:latin typeface="Courier" pitchFamily="2" charset="0"/>
              </a:rPr>
              <a:t>  "mock": {</a:t>
            </a:r>
          </a:p>
          <a:p>
            <a:pPr marL="22225" indent="0">
              <a:buNone/>
            </a:pPr>
            <a:r>
              <a:rPr lang="en-US" sz="4100" dirty="0">
                <a:latin typeface="Courier" pitchFamily="2" charset="0"/>
              </a:rPr>
              <a:t>    "tfplan/v2":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fail.json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aws_instance.ubuntu[0] has instance_type t2.xlarge that is not in the allowed list:</a:t>
            </a:r>
          </a:p>
          <a:p>
            <a:pPr marL="22225" indent="0">
              <a:lnSpc>
                <a:spcPct val="120000"/>
              </a:lnSpc>
              <a:spcBef>
                <a:spcPts val="300"/>
              </a:spcBef>
              <a:buNone/>
            </a:pPr>
            <a:r>
              <a:rPr lang="en-US" sz="3500" dirty="0">
                <a:solidFill>
                  <a:srgbClr val="00B050"/>
                </a:solidFill>
              </a:rPr>
              <a: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restrict-ec2-instance-type.sentinel:30:1 -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restrict-ec2-instance-type.sentinel:30:1 -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the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The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a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For exercises 2-5, create a copy as instructed in the assignment that does not include "-1" or "-2" in its name.</a:t>
            </a:r>
          </a:p>
          <a:p>
            <a:pPr lvl="1"/>
            <a:r>
              <a:rPr lang="en-US" dirty="0"/>
              <a:t> Run the </a:t>
            </a:r>
            <a:r>
              <a:rPr lang="en-US" dirty="0">
                <a:latin typeface="Courier" pitchFamily="2" charset="0"/>
              </a:rPr>
              <a:t>sentinel test</a:t>
            </a:r>
            <a:r>
              <a:rPr lang="en-US" dirty="0"/>
              <a:t> command with the specified arguments. </a:t>
            </a:r>
          </a:p>
          <a:p>
            <a:r>
              <a:rPr lang="en-US" dirty="0"/>
              <a:t>All test cases should pass. If not, edit the original policy (not the copy) and repeat the above 3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a:t>
            </a:r>
          </a:p>
        </p:txBody>
      </p:sp>
    </p:spTree>
    <p:extLst>
      <p:ext uri="{BB962C8B-B14F-4D97-AF65-F5344CB8AC3E}">
        <p14:creationId xmlns:p14="http://schemas.microsoft.com/office/powerpoint/2010/main" val="35898635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can also specify Sentinel modules to load.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FALSE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TRUE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31984</TotalTime>
  <Words>15703</Words>
  <Application>Microsoft Macintosh PowerPoint</Application>
  <PresentationFormat>Custom</PresentationFormat>
  <Paragraphs>1162</Paragraphs>
  <Slides>127</Slides>
  <Notes>127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(v2)</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Sentinel Mocks in Terraform</vt:lpstr>
      <vt:lpstr>Useful Sentinel Documentation</vt:lpstr>
      <vt:lpstr>Useful Sentinel Documentation</vt:lpstr>
      <vt:lpstr>Workshop Challenge 1: Using the Sentinel CLI</vt:lpstr>
      <vt:lpstr>Challenge 1: Using the Sentinel CLI</vt:lpstr>
      <vt:lpstr>Instruqt Basics</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Workshop Challenge 2: Applying and Testing Policies</vt:lpstr>
      <vt:lpstr>Challenge 2: Applying and Testing Policies</vt:lpstr>
      <vt:lpstr>Writing and Testing Sentinel Policies for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The evaluate_attribute Function</vt:lpstr>
      <vt:lpstr>Set Up the Test Cases Directory for the CLI</vt:lpstr>
      <vt:lpstr>Copy Mocks and Create Test Cases</vt:lpstr>
      <vt:lpstr>The pass.json Test Case</vt:lpstr>
      <vt:lpstr>The fail.json Test Case</vt:lpstr>
      <vt:lpstr>Edit the Pass and Fail Mocks</vt:lpstr>
      <vt:lpstr>Test Your Policy with the CLI (1)</vt:lpstr>
      <vt:lpstr>Test Your Policy with the CLI (2)</vt:lpstr>
      <vt:lpstr>About the Workshop Exercises</vt:lpstr>
      <vt:lpstr>The Original Guide's Exercises</vt:lpstr>
      <vt:lpstr>The New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vt:lpstr>
      <vt:lpstr>Exercise 2: Restrict AWS IAM access keys</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Workshop Challenge: Exercise 3 </vt:lpstr>
      <vt:lpstr>Exercise 3: Restrict AWS ACM Certificates</vt:lpstr>
      <vt:lpstr>The tfstate/v2 Import</vt:lpstr>
      <vt:lpstr>Using the tfstate/v2 Import</vt:lpstr>
      <vt:lpstr>Workshop Challenge: Exercise 4</vt:lpstr>
      <vt:lpstr>Exercise 4: Restrict Google Compute Instances</vt:lpstr>
      <vt:lpstr>Restricting Nested Attributes in a Policy (1)</vt:lpstr>
      <vt:lpstr>Restricting Nested Attributes in a Policy (2)</vt:lpstr>
      <vt:lpstr>Restricting Nested Attributes in a Policy (3)</vt:lpstr>
      <vt:lpstr>Workshop Challenge: Exercise 5 </vt:lpstr>
      <vt:lpstr>Exercise 5: Require Modules from a PMR</vt:lpstr>
      <vt:lpstr>The tfconfig/v2 Import</vt:lpstr>
      <vt:lpstr>The tfconfig/v2 Import Expressions</vt:lpstr>
      <vt:lpstr>Using the tfconfig/v2 Import</vt:lpstr>
      <vt:lpstr>Advanced Techniques</vt:lpstr>
      <vt:lpstr>Debugging Policies with Errors</vt:lpstr>
      <vt:lpstr>Checking for Missing Expressions</vt:lpstr>
      <vt:lpstr>Restricting Multiple Attributes in a Policy</vt:lpstr>
      <vt:lpstr>Making Calls to External API Endpoints</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380</cp:revision>
  <dcterms:modified xsi:type="dcterms:W3CDTF">2020-04-08T13:38:28Z</dcterms:modified>
</cp:coreProperties>
</file>